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sldIdLst>
    <p:sldId id="259" r:id="rId5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B8"/>
    <a:srgbClr val="A578B4"/>
    <a:srgbClr val="08B48B"/>
    <a:srgbClr val="7D97CB"/>
    <a:srgbClr val="476BB3"/>
    <a:srgbClr val="004F9E"/>
    <a:srgbClr val="07A17C"/>
    <a:srgbClr val="08C497"/>
    <a:srgbClr val="00CC99"/>
    <a:srgbClr val="81C5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1" d="100"/>
          <a:sy n="71" d="100"/>
        </p:scale>
        <p:origin x="3180" y="18"/>
      </p:cViewPr>
      <p:guideLst>
        <p:guide orient="horz" pos="312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433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855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07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248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868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773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406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543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396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53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865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A89E9-2F50-40A8-9F12-ABD8DF311BBB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7">
            <a:extLst>
              <a:ext uri="{FF2B5EF4-FFF2-40B4-BE49-F238E27FC236}">
                <a16:creationId xmlns:a16="http://schemas.microsoft.com/office/drawing/2014/main" id="{4FCC0C64-F31E-4EF7-81CA-9F36C8E05D24}"/>
              </a:ext>
            </a:extLst>
          </p:cNvPr>
          <p:cNvSpPr txBox="1"/>
          <p:nvPr/>
        </p:nvSpPr>
        <p:spPr>
          <a:xfrm>
            <a:off x="183870" y="998105"/>
            <a:ext cx="6478263" cy="198755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hu-HU" sz="4800" b="1" dirty="0">
                <a:solidFill>
                  <a:srgbClr val="005EB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Milyen volt a kórházban szerzett tapasztalata?</a:t>
            </a:r>
            <a:endParaRPr lang="en-GB" sz="4800" b="1" dirty="0">
              <a:solidFill>
                <a:srgbClr val="005EB8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A504A685-3EC5-4DF1-8A70-AB9DDDF8F109}"/>
              </a:ext>
            </a:extLst>
          </p:cNvPr>
          <p:cNvSpPr txBox="1"/>
          <p:nvPr/>
        </p:nvSpPr>
        <p:spPr>
          <a:xfrm>
            <a:off x="183870" y="3293738"/>
            <a:ext cx="6423682" cy="831215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hu-HU" sz="2000" b="1" dirty="0">
                <a:solidFill>
                  <a:srgbClr val="005EB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Az NHS felnőtt fekvőbetegekről szóló felmérése, 2026</a:t>
            </a:r>
            <a:endParaRPr lang="en-GB" sz="2000" b="1" dirty="0">
              <a:solidFill>
                <a:srgbClr val="005EB8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400" b="1" i="0" u="none" strike="noStrike" kern="1200" cap="none" spc="0" normalizeH="0" baseline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D5CC4655-3EC7-439C-BC56-47F7B5340CA6}"/>
              </a:ext>
            </a:extLst>
          </p:cNvPr>
          <p:cNvSpPr txBox="1"/>
          <p:nvPr/>
        </p:nvSpPr>
        <p:spPr>
          <a:xfrm>
            <a:off x="183870" y="4031481"/>
            <a:ext cx="6227098" cy="2950212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hu-HU" sz="1600" dirty="0">
                <a:latin typeface="Helvetica" panose="020B0604020202020204" pitchFamily="34" charset="0"/>
                <a:cs typeface="Helvetica" panose="020B0604020202020204" pitchFamily="34" charset="0"/>
              </a:rPr>
              <a:t>A kórház felmérést végez, hogy megtudja, mit gondoltak a betegek a gondozásukról az éjszakai bent-tartózkodásuk során.</a:t>
            </a:r>
            <a:endParaRPr lang="en-US" sz="16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GB" sz="16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hu-HU" sz="1600" dirty="0">
                <a:latin typeface="Helvetica" panose="020B0604020202020204" pitchFamily="34" charset="0"/>
                <a:cs typeface="Helvetica" panose="020B0604020202020204" pitchFamily="34" charset="0"/>
              </a:rPr>
              <a:t>Ez egy országos program része, amely </a:t>
            </a:r>
            <a:r>
              <a:rPr lang="hu-HU" sz="1600" b="1" dirty="0">
                <a:solidFill>
                  <a:srgbClr val="005EB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 betegek kórházi tapasztalatait javítja. </a:t>
            </a:r>
            <a:r>
              <a:rPr lang="hu-HU" sz="1600" dirty="0">
                <a:latin typeface="Helvetica" panose="020B0604020202020204" pitchFamily="34" charset="0"/>
                <a:cs typeface="Helvetica" panose="020B0604020202020204" pitchFamily="34" charset="0"/>
              </a:rPr>
              <a:t>A felmérésben való részvétel </a:t>
            </a:r>
            <a:r>
              <a:rPr lang="hu-HU" sz="1600" b="1" dirty="0">
                <a:solidFill>
                  <a:srgbClr val="005EB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önkéntes</a:t>
            </a:r>
            <a:r>
              <a:rPr lang="hu-HU" sz="1600" dirty="0">
                <a:latin typeface="Helvetica" panose="020B0604020202020204" pitchFamily="34" charset="0"/>
                <a:cs typeface="Helvetica" panose="020B0604020202020204" pitchFamily="34" charset="0"/>
              </a:rPr>
              <a:t>, és minden válasz </a:t>
            </a:r>
            <a:r>
              <a:rPr lang="hu-HU" sz="1600" b="1" dirty="0">
                <a:solidFill>
                  <a:srgbClr val="005EB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bizalmas</a:t>
            </a:r>
            <a:r>
              <a:rPr lang="hu-HU" sz="1600" dirty="0">
                <a:solidFill>
                  <a:srgbClr val="005EB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en-US" sz="1600" dirty="0">
              <a:solidFill>
                <a:srgbClr val="005EB8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US" sz="1600" dirty="0">
              <a:solidFill>
                <a:srgbClr val="005EB8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hu-HU" sz="1600" dirty="0">
                <a:latin typeface="Helvetica" panose="020B0604020202020204" pitchFamily="34" charset="0"/>
                <a:cs typeface="Helvetica" panose="020B0604020202020204" pitchFamily="34" charset="0"/>
              </a:rPr>
              <a:t>Ha meghívást kap a részvételre, a nevét, telefonszámát és postai címét megosztják a kutatókkal, akik Önnek levelet és SMS-emlékeztetőket fognak küldeni Önnek. Ezt a felmérést online vagy papíron töltheti ki</a:t>
            </a:r>
            <a:endParaRPr lang="en-GB" sz="1600" dirty="0">
              <a:solidFill>
                <a:srgbClr val="005EB8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12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0BEA8F-58A8-41D0-B3D1-CDA2F44BC927}"/>
              </a:ext>
            </a:extLst>
          </p:cNvPr>
          <p:cNvSpPr/>
          <p:nvPr/>
        </p:nvSpPr>
        <p:spPr>
          <a:xfrm>
            <a:off x="0" y="7162681"/>
            <a:ext cx="6858000" cy="27433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B6670A-168E-461C-AFBC-AB5EE50503EE}"/>
              </a:ext>
            </a:extLst>
          </p:cNvPr>
          <p:cNvSpPr/>
          <p:nvPr/>
        </p:nvSpPr>
        <p:spPr>
          <a:xfrm>
            <a:off x="146070" y="6310282"/>
            <a:ext cx="631521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GB" sz="1500" dirty="0">
              <a:solidFill>
                <a:prstClr val="black">
                  <a:lumMod val="85000"/>
                  <a:lumOff val="15000"/>
                </a:prst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E843288-4E53-4803-BBF9-D23A616627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773" y="5781047"/>
            <a:ext cx="4164227" cy="4124953"/>
          </a:xfrm>
          <a:prstGeom prst="rect">
            <a:avLst/>
          </a:prstGeom>
          <a:effectLst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1027" name="Picture 3" descr="NHS 10mm - RGB Blue">
            <a:extLst>
              <a:ext uri="{FF2B5EF4-FFF2-40B4-BE49-F238E27FC236}">
                <a16:creationId xmlns:a16="http://schemas.microsoft.com/office/drawing/2014/main" id="{665DA038-DDB9-405A-B675-DEE85F436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477" y="286515"/>
            <a:ext cx="1235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2">
            <a:extLst>
              <a:ext uri="{FF2B5EF4-FFF2-40B4-BE49-F238E27FC236}">
                <a16:creationId xmlns:a16="http://schemas.microsoft.com/office/drawing/2014/main" id="{6BBC8F2D-8B1E-4627-9FCE-ED1F74AB4AD4}"/>
              </a:ext>
            </a:extLst>
          </p:cNvPr>
          <p:cNvSpPr txBox="1"/>
          <p:nvPr/>
        </p:nvSpPr>
        <p:spPr>
          <a:xfrm>
            <a:off x="14488" y="7183589"/>
            <a:ext cx="3522087" cy="248754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hu-HU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Ha </a:t>
            </a:r>
            <a:r>
              <a:rPr lang="hu-HU" sz="1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nem </a:t>
            </a:r>
            <a:r>
              <a:rPr lang="hu-HU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szeretne részt venni, vagy bármilyen kérdése van a felméréssel kapcsolatban, kérjük, vegye fel a kapcsolatot az alábbi elérhetőségeken:</a:t>
            </a:r>
            <a:endParaRPr lang="en-GB" sz="14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hu-HU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•</a:t>
            </a:r>
            <a:r>
              <a:rPr lang="en-GB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hu-HU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Trus</a:t>
            </a:r>
            <a:r>
              <a:rPr lang="en-GB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 </a:t>
            </a:r>
            <a:r>
              <a:rPr lang="hu-HU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telefonszáma (kötelező)</a:t>
            </a:r>
            <a:endParaRPr lang="en-GB" sz="14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hu-HU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•</a:t>
            </a:r>
            <a:r>
              <a:rPr lang="en-GB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hu-HU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Trust e‑mail-címe (ha</a:t>
            </a:r>
            <a:endParaRPr lang="en-GB" sz="14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hu-HU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rendelkezésre áll)</a:t>
            </a:r>
            <a:endParaRPr lang="en-GB" sz="14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hu-HU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•</a:t>
            </a:r>
            <a:r>
              <a:rPr lang="en-GB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hu-HU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Trust címe (ha rendelkezésre áll)</a:t>
            </a:r>
            <a:endParaRPr lang="en-US" sz="14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GB" sz="14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hu-HU" sz="1200" b="1" dirty="0">
                <a:solidFill>
                  <a:schemeClr val="bg1"/>
                </a:solidFill>
                <a:cs typeface="Helvetica" panose="020B0604020202020204" pitchFamily="34" charset="0"/>
              </a:rPr>
              <a:t>Az NHS felnőtt fekvőbetegekről szóló felmérése a 251. szakasz (2006. évi NHS-törvény) alapján engedélyt kapott az elérhetőségi adatok feldolgozására</a:t>
            </a:r>
            <a:endParaRPr lang="en-GB" sz="1200" dirty="0">
              <a:solidFill>
                <a:schemeClr val="bg1"/>
              </a:solidFill>
              <a:cs typeface="Helvetica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CEFF49F-0122-4EB4-915F-7B99EE9BC76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27" y="234865"/>
            <a:ext cx="2182495" cy="69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917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E8725CF6FB2342AF511DF0FE9E4C42" ma:contentTypeVersion="20" ma:contentTypeDescription="Create a new document." ma:contentTypeScope="" ma:versionID="65144a5d56743cdb300dad11842c9cd0">
  <xsd:schema xmlns:xsd="http://www.w3.org/2001/XMLSchema" xmlns:xs="http://www.w3.org/2001/XMLSchema" xmlns:p="http://schemas.microsoft.com/office/2006/metadata/properties" xmlns:ns2="b7623a42-35a9-4102-8300-f548beb2c0a8" xmlns:ns3="273dce25-ea9f-43ce-abb0-40b0ff6018b1" targetNamespace="http://schemas.microsoft.com/office/2006/metadata/properties" ma:root="true" ma:fieldsID="dfb7b476c2804bafca76aaa86b892e5f" ns2:_="" ns3:_="">
    <xsd:import namespace="b7623a42-35a9-4102-8300-f548beb2c0a8"/>
    <xsd:import namespace="273dce25-ea9f-43ce-abb0-40b0ff6018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23a42-35a9-4102-8300-f548beb2c0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f2ccb35-9b24-40d2-ac78-75701ecb79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3dce25-ea9f-43ce-abb0-40b0ff6018b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cb6133f-2396-418c-b5e2-db168cda03de}" ma:internalName="TaxCatchAll" ma:showField="CatchAllData" ma:web="273dce25-ea9f-43ce-abb0-40b0ff6018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623a42-35a9-4102-8300-f548beb2c0a8">
      <Terms xmlns="http://schemas.microsoft.com/office/infopath/2007/PartnerControls"/>
    </lcf76f155ced4ddcb4097134ff3c332f>
    <TaxCatchAll xmlns="273dce25-ea9f-43ce-abb0-40b0ff6018b1" xsi:nil="true"/>
  </documentManagement>
</p:properties>
</file>

<file path=customXml/itemProps1.xml><?xml version="1.0" encoding="utf-8"?>
<ds:datastoreItem xmlns:ds="http://schemas.openxmlformats.org/officeDocument/2006/customXml" ds:itemID="{1FF7BCB8-8B45-4AE4-9097-83F2204703A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A7449EF-62CC-49B0-94D5-6E90E161517E}"/>
</file>

<file path=customXml/itemProps3.xml><?xml version="1.0" encoding="utf-8"?>
<ds:datastoreItem xmlns:ds="http://schemas.openxmlformats.org/officeDocument/2006/customXml" ds:itemID="{42544215-46B3-4F26-BF2F-D8B95913A525}">
  <ds:schemaRefs>
    <ds:schemaRef ds:uri="http://schemas.microsoft.com/office/2006/metadata/properties"/>
    <ds:schemaRef ds:uri="http://schemas.microsoft.com/office/infopath/2007/PartnerControls"/>
    <ds:schemaRef ds:uri="c497441b-d3fe-4788-8629-aff52d38f515"/>
    <ds:schemaRef ds:uri="1d162527-c308-4a98-98b8-9e726c57dd8b"/>
  </ds:schemaRefs>
</ds:datastoreItem>
</file>

<file path=docMetadata/LabelInfo.xml><?xml version="1.0" encoding="utf-8"?>
<clbl:labelList xmlns:clbl="http://schemas.microsoft.com/office/2020/mipLabelMetadata">
  <clbl:label id="{ca0452ff-490b-4e36-85c4-c3405a8330e9}" enabled="1" method="Privileged" siteId="{87d48f5f-7eb6-48dd-b269-dae3dea931b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166</Words>
  <Application>Microsoft Office PowerPoint</Application>
  <PresentationFormat>A4 Paper (210x297 mm)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</cp:revision>
  <dcterms:created xsi:type="dcterms:W3CDTF">2025-09-25T14:06:56Z</dcterms:created>
  <dcterms:modified xsi:type="dcterms:W3CDTF">2026-09-28T13:20:57Z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0x01010016E8725CF6FB2342AF511DF0FE9E4C42</vt:lpwstr>
  </property>
  <property fmtid="{D5CDD505-2E9C-101B-9397-08002B2CF9AE}" pid="3" name="MediaServiceImageTags">
    <vt:lpwstr/>
  </property>
</Properties>
</file>